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62" r:id="rId4"/>
    <p:sldId id="268" r:id="rId5"/>
    <p:sldId id="269" r:id="rId6"/>
    <p:sldId id="270" r:id="rId7"/>
    <p:sldId id="271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DADF-43A4-4765-B549-F01545B3678C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47F6271-29F2-4073-9AC6-0D8595D43CA5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DADF-43A4-4765-B549-F01545B3678C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6271-29F2-4073-9AC6-0D8595D43CA5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47F6271-29F2-4073-9AC6-0D8595D43CA5}" type="slidenum">
              <a:rPr lang="ar-IQ" smtClean="0"/>
              <a:t>‹#›</a:t>
            </a:fld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DADF-43A4-4765-B549-F01545B3678C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DADF-43A4-4765-B549-F01545B3678C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47F6271-29F2-4073-9AC6-0D8595D43CA5}" type="slidenum">
              <a:rPr lang="ar-IQ" smtClean="0"/>
              <a:t>‹#›</a:t>
            </a:fld>
            <a:endParaRPr lang="ar-IQ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DADF-43A4-4765-B549-F01545B3678C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47F6271-29F2-4073-9AC6-0D8595D43CA5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64BDADF-43A4-4765-B549-F01545B3678C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6271-29F2-4073-9AC6-0D8595D43CA5}" type="slidenum">
              <a:rPr lang="ar-IQ" smtClean="0"/>
              <a:t>‹#›</a:t>
            </a:fld>
            <a:endParaRPr lang="ar-IQ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DADF-43A4-4765-B549-F01545B3678C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IQ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47F6271-29F2-4073-9AC6-0D8595D43CA5}" type="slidenum">
              <a:rPr lang="ar-IQ" smtClean="0"/>
              <a:t>‹#›</a:t>
            </a:fld>
            <a:endParaRPr lang="ar-IQ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DADF-43A4-4765-B549-F01545B3678C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47F6271-29F2-4073-9AC6-0D8595D43CA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DADF-43A4-4765-B549-F01545B3678C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7F6271-29F2-4073-9AC6-0D8595D43CA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47F6271-29F2-4073-9AC6-0D8595D43CA5}" type="slidenum">
              <a:rPr lang="ar-IQ" smtClean="0"/>
              <a:t>‹#›</a:t>
            </a:fld>
            <a:endParaRPr lang="ar-IQ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DADF-43A4-4765-B549-F01545B3678C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47F6271-29F2-4073-9AC6-0D8595D43CA5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64BDADF-43A4-4765-B549-F01545B3678C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64BDADF-43A4-4765-B549-F01545B3678C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47F6271-29F2-4073-9AC6-0D8595D43CA5}" type="slidenum">
              <a:rPr lang="ar-IQ" smtClean="0"/>
              <a:t>‹#›</a:t>
            </a:fld>
            <a:endParaRPr lang="ar-IQ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microsoft.com/office/2007/relationships/hdphoto" Target="../media/hdphoto3.wdp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Boiling</a:t>
            </a: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Heat Transfer</a:t>
            </a:r>
            <a:endParaRPr lang="ar-IQ" dirty="0"/>
          </a:p>
        </p:txBody>
      </p:sp>
      <p:pic>
        <p:nvPicPr>
          <p:cNvPr id="5122" name="Picture 2" descr="C:\Users\8780\Desktop\condensation_275x1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969" y="3485277"/>
            <a:ext cx="3354471" cy="2608019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8780\Desktop\CZ-BoilingWat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413269"/>
            <a:ext cx="3096344" cy="262109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22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86409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1600" b="1" dirty="0" smtClean="0"/>
              <a:t>Introduction</a:t>
            </a:r>
          </a:p>
          <a:p>
            <a:pPr algn="just" rtl="0"/>
            <a:endParaRPr lang="en-US" sz="1600" dirty="0"/>
          </a:p>
          <a:p>
            <a:pPr marL="285750" indent="-285750" algn="just" rtl="0">
              <a:buFont typeface="Arial" pitchFamily="34" charset="0"/>
              <a:buChar char="•"/>
            </a:pPr>
            <a:r>
              <a:rPr lang="en-US" sz="1600" dirty="0" smtClean="0"/>
              <a:t>There </a:t>
            </a:r>
            <a:r>
              <a:rPr lang="en-US" sz="1600" dirty="0"/>
              <a:t>are many important practical cases which involve heat transfer with a change of phase of the fluid, </a:t>
            </a:r>
            <a:endParaRPr lang="en-US" sz="1600" dirty="0" smtClean="0"/>
          </a:p>
          <a:p>
            <a:pPr marL="285750" indent="-285750" algn="just" rtl="0">
              <a:buFont typeface="Arial" pitchFamily="34" charset="0"/>
              <a:buChar char="•"/>
            </a:pPr>
            <a:r>
              <a:rPr lang="en-US" sz="1600" dirty="0" smtClean="0"/>
              <a:t>e.g</a:t>
            </a:r>
            <a:r>
              <a:rPr lang="en-US" sz="1600" dirty="0"/>
              <a:t>. boiling where the liquid changes to vapour and condensation where the vapour condenses into a </a:t>
            </a:r>
            <a:r>
              <a:rPr lang="en-US" sz="1600" dirty="0" smtClean="0"/>
              <a:t>liquid</a:t>
            </a:r>
          </a:p>
          <a:p>
            <a:pPr marL="285750" indent="-285750" algn="just" rtl="0">
              <a:buFont typeface="Arial" pitchFamily="34" charset="0"/>
              <a:buChar char="•"/>
            </a:pPr>
            <a:r>
              <a:rPr lang="en-US" sz="1600" dirty="0" smtClean="0"/>
              <a:t>Boiling </a:t>
            </a:r>
            <a:r>
              <a:rPr lang="en-US" sz="1600" dirty="0"/>
              <a:t>and condensation are classified under convection since there is motion of the fluid during heat transfer in these processes.</a:t>
            </a:r>
          </a:p>
        </p:txBody>
      </p:sp>
      <p:sp>
        <p:nvSpPr>
          <p:cNvPr id="3" name="Rectangle 2"/>
          <p:cNvSpPr/>
          <p:nvPr/>
        </p:nvSpPr>
        <p:spPr>
          <a:xfrm>
            <a:off x="364523" y="2305020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1600" b="1" dirty="0"/>
              <a:t> Some of the applications of boiling and condensation are</a:t>
            </a:r>
            <a:r>
              <a:rPr lang="en-US" sz="1600" b="1" dirty="0" smtClean="0"/>
              <a:t>:</a:t>
            </a:r>
          </a:p>
          <a:p>
            <a:pPr algn="just" rtl="0"/>
            <a:endParaRPr lang="en-US" sz="1600" dirty="0"/>
          </a:p>
          <a:p>
            <a:pPr marL="285750" lvl="0" indent="-285750" algn="just" rtl="0">
              <a:buFont typeface="Arial" pitchFamily="34" charset="0"/>
              <a:buChar char="•"/>
            </a:pPr>
            <a:r>
              <a:rPr lang="en-US" sz="1600" dirty="0"/>
              <a:t>Evaporators and condensers of a </a:t>
            </a:r>
            <a:r>
              <a:rPr lang="en-US" sz="1600" dirty="0" smtClean="0"/>
              <a:t>refrigerating </a:t>
            </a:r>
            <a:r>
              <a:rPr lang="en-US" sz="1600" dirty="0"/>
              <a:t>system</a:t>
            </a:r>
          </a:p>
          <a:p>
            <a:pPr marL="285750" lvl="0" indent="-285750" algn="just" rtl="0">
              <a:buFont typeface="Arial" pitchFamily="34" charset="0"/>
              <a:buChar char="•"/>
            </a:pPr>
            <a:r>
              <a:rPr lang="en-US" sz="1600" dirty="0"/>
              <a:t>Boilers and condensers of a steam power plant</a:t>
            </a:r>
          </a:p>
          <a:p>
            <a:pPr marL="285750" lvl="0" indent="-285750" algn="just" rtl="0">
              <a:buFont typeface="Arial" pitchFamily="34" charset="0"/>
              <a:buChar char="•"/>
            </a:pPr>
            <a:r>
              <a:rPr lang="en-US" sz="1600" dirty="0"/>
              <a:t>Reboilers and condensers of distillation columns of cryogenic and petrochemical plants</a:t>
            </a:r>
          </a:p>
          <a:p>
            <a:pPr marL="285750" lvl="0" indent="-285750" algn="just" rtl="0">
              <a:buFont typeface="Arial" pitchFamily="34" charset="0"/>
              <a:buChar char="•"/>
            </a:pPr>
            <a:r>
              <a:rPr lang="en-US" sz="1600" dirty="0"/>
              <a:t>Cooling of nuclear reactors and rocket </a:t>
            </a:r>
            <a:r>
              <a:rPr lang="en-US" sz="1600" dirty="0" smtClean="0"/>
              <a:t>motors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251520" y="4221088"/>
            <a:ext cx="85196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1600" b="1" dirty="0"/>
              <a:t>Unique features of boiling and condensation are:</a:t>
            </a:r>
            <a:endParaRPr lang="en-US" sz="1600" dirty="0"/>
          </a:p>
          <a:p>
            <a:pPr lvl="0" algn="just" rtl="0"/>
            <a:endParaRPr lang="en-US" sz="1600" dirty="0" smtClean="0"/>
          </a:p>
          <a:p>
            <a:pPr marL="285750" lvl="0" indent="-285750" algn="just" rtl="0">
              <a:buFont typeface="Arial" pitchFamily="34" charset="0"/>
              <a:buChar char="•"/>
            </a:pPr>
            <a:r>
              <a:rPr lang="en-US" sz="1600" dirty="0" smtClean="0"/>
              <a:t>heat </a:t>
            </a:r>
            <a:r>
              <a:rPr lang="en-US" sz="1600" dirty="0"/>
              <a:t>transfer, practically at a constant temperature, because of change of phase</a:t>
            </a:r>
          </a:p>
          <a:p>
            <a:pPr marL="285750" lvl="0" indent="-285750" algn="just" rtl="0">
              <a:buFont typeface="Arial" pitchFamily="34" charset="0"/>
              <a:buChar char="•"/>
            </a:pPr>
            <a:r>
              <a:rPr lang="en-US" sz="1600" dirty="0" smtClean="0"/>
              <a:t>high </a:t>
            </a:r>
            <a:r>
              <a:rPr lang="en-US" sz="1600" dirty="0"/>
              <a:t>heat transfer rates with small temperature difference.</a:t>
            </a:r>
          </a:p>
        </p:txBody>
      </p:sp>
    </p:spTree>
    <p:extLst>
      <p:ext uri="{BB962C8B-B14F-4D97-AF65-F5344CB8AC3E}">
        <p14:creationId xmlns:p14="http://schemas.microsoft.com/office/powerpoint/2010/main" val="175522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327199"/>
            <a:ext cx="6768752" cy="591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33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80728"/>
            <a:ext cx="41148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764704"/>
            <a:ext cx="2649745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8165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1124744"/>
            <a:ext cx="4857750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2687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734" y="260648"/>
            <a:ext cx="4260506" cy="5964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5255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31827"/>
            <a:ext cx="7920880" cy="5398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5462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184</TotalTime>
  <Words>137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Georgia</vt:lpstr>
      <vt:lpstr>Times New Roman</vt:lpstr>
      <vt:lpstr>Wingdings</vt:lpstr>
      <vt:lpstr>Wingdings 2</vt:lpstr>
      <vt:lpstr>Civic</vt:lpstr>
      <vt:lpstr>Heat Transfer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 Transfer</dc:title>
  <dc:creator>DR.Ahmed Saker</dc:creator>
  <cp:lastModifiedBy>DR.Ahmed Saker</cp:lastModifiedBy>
  <cp:revision>12</cp:revision>
  <dcterms:created xsi:type="dcterms:W3CDTF">2016-04-03T19:01:27Z</dcterms:created>
  <dcterms:modified xsi:type="dcterms:W3CDTF">2018-12-04T07:16:08Z</dcterms:modified>
</cp:coreProperties>
</file>